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853" r:id="rId2"/>
  </p:sldMasterIdLst>
  <p:notesMasterIdLst>
    <p:notesMasterId r:id="rId15"/>
  </p:notesMasterIdLst>
  <p:sldIdLst>
    <p:sldId id="342" r:id="rId3"/>
    <p:sldId id="343" r:id="rId4"/>
    <p:sldId id="344" r:id="rId5"/>
    <p:sldId id="345" r:id="rId6"/>
    <p:sldId id="346" r:id="rId7"/>
    <p:sldId id="347" r:id="rId8"/>
    <p:sldId id="348" r:id="rId9"/>
    <p:sldId id="349" r:id="rId10"/>
    <p:sldId id="350" r:id="rId11"/>
    <p:sldId id="351" r:id="rId12"/>
    <p:sldId id="352" r:id="rId13"/>
    <p:sldId id="353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regory Keogh" initials="g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2550" y="-10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748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413724-493D-402D-B97B-9463ACDD2200}" type="doc">
      <dgm:prSet loTypeId="urn:microsoft.com/office/officeart/2005/8/layout/process1" loCatId="process" qsTypeId="urn:microsoft.com/office/officeart/2005/8/quickstyle/simple5" qsCatId="simple" csTypeId="urn:microsoft.com/office/officeart/2005/8/colors/accent1_2" csCatId="accent1" phldr="1"/>
      <dgm:spPr/>
    </dgm:pt>
    <dgm:pt modelId="{1F46E8F1-D5D4-4FE2-A301-5346A1B022F0}">
      <dgm:prSet phldrT="[Text]" custT="1"/>
      <dgm:spPr>
        <a:solidFill>
          <a:schemeClr val="accent4">
            <a:lumMod val="75000"/>
          </a:schemeClr>
        </a:solidFill>
        <a:effectLst/>
      </dgm:spPr>
      <dgm:t>
        <a:bodyPr/>
        <a:lstStyle/>
        <a:p>
          <a:r>
            <a:rPr lang="en-AU" sz="2200" dirty="0" smtClean="0"/>
            <a:t>University Curricula</a:t>
          </a:r>
          <a:endParaRPr lang="en-AU" sz="2200" dirty="0"/>
        </a:p>
      </dgm:t>
    </dgm:pt>
    <dgm:pt modelId="{2694AD37-67AE-44C7-BA7D-6B267B5EA7D2}" type="parTrans" cxnId="{58287A1F-FFA8-40A8-A165-015DE63E5D21}">
      <dgm:prSet/>
      <dgm:spPr/>
      <dgm:t>
        <a:bodyPr/>
        <a:lstStyle/>
        <a:p>
          <a:endParaRPr lang="en-AU"/>
        </a:p>
      </dgm:t>
    </dgm:pt>
    <dgm:pt modelId="{C73FB9B9-D917-4C15-896E-6649CC71638E}" type="sibTrans" cxnId="{58287A1F-FFA8-40A8-A165-015DE63E5D21}">
      <dgm:prSet/>
      <dgm:spPr/>
      <dgm:t>
        <a:bodyPr/>
        <a:lstStyle/>
        <a:p>
          <a:endParaRPr lang="en-AU"/>
        </a:p>
      </dgm:t>
    </dgm:pt>
    <dgm:pt modelId="{E65F89DA-9C02-446D-8A76-5F7257BB0928}">
      <dgm:prSet phldrT="[Text]" custT="1"/>
      <dgm:spPr>
        <a:noFill/>
        <a:ln w="0"/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bg1"/>
          </a:contourClr>
        </a:sp3d>
      </dgm:spPr>
      <dgm:t>
        <a:bodyPr/>
        <a:lstStyle/>
        <a:p>
          <a:r>
            <a:rPr lang="en-AU" sz="4000" b="1" dirty="0" smtClean="0">
              <a:solidFill>
                <a:schemeClr val="accent4">
                  <a:lumMod val="75000"/>
                </a:schemeClr>
              </a:solidFill>
            </a:rPr>
            <a:t>ACFJD</a:t>
          </a:r>
          <a:endParaRPr lang="en-AU" sz="4000" b="1" dirty="0">
            <a:solidFill>
              <a:schemeClr val="accent4">
                <a:lumMod val="75000"/>
              </a:schemeClr>
            </a:solidFill>
          </a:endParaRPr>
        </a:p>
      </dgm:t>
    </dgm:pt>
    <dgm:pt modelId="{84EA29D8-6305-4277-AB61-16D42E59EB5A}" type="parTrans" cxnId="{BA90D766-B32F-4F53-95EF-17ADB50EE61F}">
      <dgm:prSet/>
      <dgm:spPr/>
      <dgm:t>
        <a:bodyPr/>
        <a:lstStyle/>
        <a:p>
          <a:endParaRPr lang="en-AU"/>
        </a:p>
      </dgm:t>
    </dgm:pt>
    <dgm:pt modelId="{42DD2C1A-8E83-499C-8D52-6478D9A0F908}" type="sibTrans" cxnId="{BA90D766-B32F-4F53-95EF-17ADB50EE61F}">
      <dgm:prSet/>
      <dgm:spPr>
        <a:noFill/>
        <a:effectLst>
          <a:outerShdw blurRad="63500" dist="38100" dir="5400000" rotWithShape="0">
            <a:schemeClr val="bg1">
              <a:alpha val="45000"/>
            </a:scheme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extrusionH="76200" contourW="1000" prstMaterial="flat">
          <a:bevelT w="95250" h="101600"/>
          <a:extrusionClr>
            <a:schemeClr val="bg1"/>
          </a:extrusionClr>
          <a:contourClr>
            <a:schemeClr val="bg1"/>
          </a:contourClr>
        </a:sp3d>
      </dgm:spPr>
      <dgm:t>
        <a:bodyPr/>
        <a:lstStyle/>
        <a:p>
          <a:endParaRPr lang="en-AU"/>
        </a:p>
      </dgm:t>
    </dgm:pt>
    <dgm:pt modelId="{9FEC53B1-943C-4A64-9A07-6C06CB3720AD}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AU" sz="2200" dirty="0" smtClean="0"/>
            <a:t>Postgraduate Medical College Curricula</a:t>
          </a:r>
          <a:endParaRPr lang="en-AU" sz="2200" dirty="0"/>
        </a:p>
      </dgm:t>
    </dgm:pt>
    <dgm:pt modelId="{B5BACD60-9266-491D-9A68-71DF89F63BBD}" type="parTrans" cxnId="{24E108DF-6C2B-4951-B340-79F41521C6FC}">
      <dgm:prSet/>
      <dgm:spPr/>
      <dgm:t>
        <a:bodyPr/>
        <a:lstStyle/>
        <a:p>
          <a:endParaRPr lang="en-AU"/>
        </a:p>
      </dgm:t>
    </dgm:pt>
    <dgm:pt modelId="{E974DC1D-9D06-40FF-A580-34D6BB2B2F55}" type="sibTrans" cxnId="{24E108DF-6C2B-4951-B340-79F41521C6FC}">
      <dgm:prSet/>
      <dgm:spPr/>
      <dgm:t>
        <a:bodyPr/>
        <a:lstStyle/>
        <a:p>
          <a:endParaRPr lang="en-AU"/>
        </a:p>
      </dgm:t>
    </dgm:pt>
    <dgm:pt modelId="{F1BE47B8-46B5-40FE-9758-A77163B96F0E}" type="pres">
      <dgm:prSet presAssocID="{C6413724-493D-402D-B97B-9463ACDD2200}" presName="Name0" presStyleCnt="0">
        <dgm:presLayoutVars>
          <dgm:dir/>
          <dgm:resizeHandles val="exact"/>
        </dgm:presLayoutVars>
      </dgm:prSet>
      <dgm:spPr/>
    </dgm:pt>
    <dgm:pt modelId="{8A030267-DD09-4D76-BF42-5CF9E7F23D58}" type="pres">
      <dgm:prSet presAssocID="{1F46E8F1-D5D4-4FE2-A301-5346A1B022F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676371B8-1D76-4550-863D-5638CE0F6F95}" type="pres">
      <dgm:prSet presAssocID="{C73FB9B9-D917-4C15-896E-6649CC71638E}" presName="sibTrans" presStyleLbl="sibTrans2D1" presStyleIdx="0" presStyleCnt="2" custScaleX="155805" custLinFactNeighborX="15651"/>
      <dgm:spPr>
        <a:prstGeom prst="leftRightArrow">
          <a:avLst/>
        </a:prstGeom>
      </dgm:spPr>
      <dgm:t>
        <a:bodyPr/>
        <a:lstStyle/>
        <a:p>
          <a:endParaRPr lang="en-AU"/>
        </a:p>
      </dgm:t>
    </dgm:pt>
    <dgm:pt modelId="{537E9FA8-30D8-408D-920D-5E1B9915B5DE}" type="pres">
      <dgm:prSet presAssocID="{C73FB9B9-D917-4C15-896E-6649CC71638E}" presName="connectorText" presStyleLbl="sibTrans2D1" presStyleIdx="0" presStyleCnt="2"/>
      <dgm:spPr/>
      <dgm:t>
        <a:bodyPr/>
        <a:lstStyle/>
        <a:p>
          <a:endParaRPr lang="en-AU"/>
        </a:p>
      </dgm:t>
    </dgm:pt>
    <dgm:pt modelId="{F132DA65-CD10-4D66-9A72-2F7E9A65E6C4}" type="pres">
      <dgm:prSet presAssocID="{E65F89DA-9C02-446D-8A76-5F7257BB092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4ED3777F-FCAF-4081-A21F-AD6C238B54F4}" type="pres">
      <dgm:prSet presAssocID="{42DD2C1A-8E83-499C-8D52-6478D9A0F908}" presName="sibTrans" presStyleLbl="sibTrans2D1" presStyleIdx="1" presStyleCnt="2" custScaleX="144488" custLinFactNeighborX="-26970"/>
      <dgm:spPr>
        <a:prstGeom prst="leftRightArrow">
          <a:avLst/>
        </a:prstGeom>
      </dgm:spPr>
      <dgm:t>
        <a:bodyPr/>
        <a:lstStyle/>
        <a:p>
          <a:endParaRPr lang="en-AU"/>
        </a:p>
      </dgm:t>
    </dgm:pt>
    <dgm:pt modelId="{322D6201-4CDC-466D-9B33-93943715C006}" type="pres">
      <dgm:prSet presAssocID="{42DD2C1A-8E83-499C-8D52-6478D9A0F908}" presName="connectorText" presStyleLbl="sibTrans2D1" presStyleIdx="1" presStyleCnt="2"/>
      <dgm:spPr/>
      <dgm:t>
        <a:bodyPr/>
        <a:lstStyle/>
        <a:p>
          <a:endParaRPr lang="en-AU"/>
        </a:p>
      </dgm:t>
    </dgm:pt>
    <dgm:pt modelId="{99CF784C-831E-4541-BDFB-85C7FA1306A3}" type="pres">
      <dgm:prSet presAssocID="{9FEC53B1-943C-4A64-9A07-6C06CB3720AD}" presName="node" presStyleLbl="node1" presStyleIdx="2" presStyleCnt="3" custScaleY="97320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FE035CC8-37EC-4537-9D3D-B21BF79DB500}" type="presOf" srcId="{C73FB9B9-D917-4C15-896E-6649CC71638E}" destId="{537E9FA8-30D8-408D-920D-5E1B9915B5DE}" srcOrd="1" destOrd="0" presId="urn:microsoft.com/office/officeart/2005/8/layout/process1"/>
    <dgm:cxn modelId="{24E108DF-6C2B-4951-B340-79F41521C6FC}" srcId="{C6413724-493D-402D-B97B-9463ACDD2200}" destId="{9FEC53B1-943C-4A64-9A07-6C06CB3720AD}" srcOrd="2" destOrd="0" parTransId="{B5BACD60-9266-491D-9A68-71DF89F63BBD}" sibTransId="{E974DC1D-9D06-40FF-A580-34D6BB2B2F55}"/>
    <dgm:cxn modelId="{BA90D766-B32F-4F53-95EF-17ADB50EE61F}" srcId="{C6413724-493D-402D-B97B-9463ACDD2200}" destId="{E65F89DA-9C02-446D-8A76-5F7257BB0928}" srcOrd="1" destOrd="0" parTransId="{84EA29D8-6305-4277-AB61-16D42E59EB5A}" sibTransId="{42DD2C1A-8E83-499C-8D52-6478D9A0F908}"/>
    <dgm:cxn modelId="{01BC7058-89CA-4BF9-81D6-D4B42C56E8F0}" type="presOf" srcId="{42DD2C1A-8E83-499C-8D52-6478D9A0F908}" destId="{322D6201-4CDC-466D-9B33-93943715C006}" srcOrd="1" destOrd="0" presId="urn:microsoft.com/office/officeart/2005/8/layout/process1"/>
    <dgm:cxn modelId="{58287A1F-FFA8-40A8-A165-015DE63E5D21}" srcId="{C6413724-493D-402D-B97B-9463ACDD2200}" destId="{1F46E8F1-D5D4-4FE2-A301-5346A1B022F0}" srcOrd="0" destOrd="0" parTransId="{2694AD37-67AE-44C7-BA7D-6B267B5EA7D2}" sibTransId="{C73FB9B9-D917-4C15-896E-6649CC71638E}"/>
    <dgm:cxn modelId="{98C11E65-0666-4E5D-9FFC-1FAF0D22429D}" type="presOf" srcId="{C73FB9B9-D917-4C15-896E-6649CC71638E}" destId="{676371B8-1D76-4550-863D-5638CE0F6F95}" srcOrd="0" destOrd="0" presId="urn:microsoft.com/office/officeart/2005/8/layout/process1"/>
    <dgm:cxn modelId="{4F6D8DDA-001C-4E90-B52A-A76B75986F8F}" type="presOf" srcId="{42DD2C1A-8E83-499C-8D52-6478D9A0F908}" destId="{4ED3777F-FCAF-4081-A21F-AD6C238B54F4}" srcOrd="0" destOrd="0" presId="urn:microsoft.com/office/officeart/2005/8/layout/process1"/>
    <dgm:cxn modelId="{C565D652-8BD4-4F88-AB68-E0DC8DBF062A}" type="presOf" srcId="{E65F89DA-9C02-446D-8A76-5F7257BB0928}" destId="{F132DA65-CD10-4D66-9A72-2F7E9A65E6C4}" srcOrd="0" destOrd="0" presId="urn:microsoft.com/office/officeart/2005/8/layout/process1"/>
    <dgm:cxn modelId="{BE067A48-1A9C-4C70-9084-A562A841356F}" type="presOf" srcId="{9FEC53B1-943C-4A64-9A07-6C06CB3720AD}" destId="{99CF784C-831E-4541-BDFB-85C7FA1306A3}" srcOrd="0" destOrd="0" presId="urn:microsoft.com/office/officeart/2005/8/layout/process1"/>
    <dgm:cxn modelId="{CBA04849-BD11-4034-9340-06D1FAF95A5C}" type="presOf" srcId="{1F46E8F1-D5D4-4FE2-A301-5346A1B022F0}" destId="{8A030267-DD09-4D76-BF42-5CF9E7F23D58}" srcOrd="0" destOrd="0" presId="urn:microsoft.com/office/officeart/2005/8/layout/process1"/>
    <dgm:cxn modelId="{AF681CEA-AA41-4B56-B2D6-A81D887ACEC4}" type="presOf" srcId="{C6413724-493D-402D-B97B-9463ACDD2200}" destId="{F1BE47B8-46B5-40FE-9758-A77163B96F0E}" srcOrd="0" destOrd="0" presId="urn:microsoft.com/office/officeart/2005/8/layout/process1"/>
    <dgm:cxn modelId="{B8E25FFC-4EF4-43F5-A94C-8A93237B7952}" type="presParOf" srcId="{F1BE47B8-46B5-40FE-9758-A77163B96F0E}" destId="{8A030267-DD09-4D76-BF42-5CF9E7F23D58}" srcOrd="0" destOrd="0" presId="urn:microsoft.com/office/officeart/2005/8/layout/process1"/>
    <dgm:cxn modelId="{154715E5-DF41-46E9-B297-8D7D58EA1EA2}" type="presParOf" srcId="{F1BE47B8-46B5-40FE-9758-A77163B96F0E}" destId="{676371B8-1D76-4550-863D-5638CE0F6F95}" srcOrd="1" destOrd="0" presId="urn:microsoft.com/office/officeart/2005/8/layout/process1"/>
    <dgm:cxn modelId="{02C3A254-C4FC-4125-B8C5-07EE35430BA3}" type="presParOf" srcId="{676371B8-1D76-4550-863D-5638CE0F6F95}" destId="{537E9FA8-30D8-408D-920D-5E1B9915B5DE}" srcOrd="0" destOrd="0" presId="urn:microsoft.com/office/officeart/2005/8/layout/process1"/>
    <dgm:cxn modelId="{BA9FB93B-B740-4DF8-9E39-2C2E3F3B9F1F}" type="presParOf" srcId="{F1BE47B8-46B5-40FE-9758-A77163B96F0E}" destId="{F132DA65-CD10-4D66-9A72-2F7E9A65E6C4}" srcOrd="2" destOrd="0" presId="urn:microsoft.com/office/officeart/2005/8/layout/process1"/>
    <dgm:cxn modelId="{A6253849-698B-4B60-9720-DCF24D916EE3}" type="presParOf" srcId="{F1BE47B8-46B5-40FE-9758-A77163B96F0E}" destId="{4ED3777F-FCAF-4081-A21F-AD6C238B54F4}" srcOrd="3" destOrd="0" presId="urn:microsoft.com/office/officeart/2005/8/layout/process1"/>
    <dgm:cxn modelId="{89E94EF8-DCF1-4920-964A-5917EFC0FA17}" type="presParOf" srcId="{4ED3777F-FCAF-4081-A21F-AD6C238B54F4}" destId="{322D6201-4CDC-466D-9B33-93943715C006}" srcOrd="0" destOrd="0" presId="urn:microsoft.com/office/officeart/2005/8/layout/process1"/>
    <dgm:cxn modelId="{BA82D640-8857-4836-8607-FAA82752F7A3}" type="presParOf" srcId="{F1BE47B8-46B5-40FE-9758-A77163B96F0E}" destId="{99CF784C-831E-4541-BDFB-85C7FA1306A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030267-DD09-4D76-BF42-5CF9E7F23D58}">
      <dsp:nvSpPr>
        <dsp:cNvPr id="0" name=""/>
        <dsp:cNvSpPr/>
      </dsp:nvSpPr>
      <dsp:spPr>
        <a:xfrm>
          <a:off x="7233" y="909556"/>
          <a:ext cx="2161877" cy="1901987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>
          <a:noFill/>
        </a:ln>
        <a:effectLst/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rgbClr r="0" g="0" b="0">
              <a:satMod val="300000"/>
            </a:scrgb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200" kern="1200" dirty="0" smtClean="0"/>
            <a:t>University Curricula</a:t>
          </a:r>
          <a:endParaRPr lang="en-AU" sz="2200" kern="1200" dirty="0"/>
        </a:p>
      </dsp:txBody>
      <dsp:txXfrm>
        <a:off x="7233" y="909556"/>
        <a:ext cx="2161877" cy="1901987"/>
      </dsp:txXfrm>
    </dsp:sp>
    <dsp:sp modelId="{676371B8-1D76-4550-863D-5638CE0F6F95}">
      <dsp:nvSpPr>
        <dsp:cNvPr id="0" name=""/>
        <dsp:cNvSpPr/>
      </dsp:nvSpPr>
      <dsp:spPr>
        <a:xfrm>
          <a:off x="2329147" y="1592477"/>
          <a:ext cx="714082" cy="536145"/>
        </a:xfrm>
        <a:prstGeom prst="leftRightArrow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tint val="6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tint val="60000"/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700" kern="1200"/>
        </a:p>
      </dsp:txBody>
      <dsp:txXfrm>
        <a:off x="2329147" y="1592477"/>
        <a:ext cx="714082" cy="536145"/>
      </dsp:txXfrm>
    </dsp:sp>
    <dsp:sp modelId="{F132DA65-CD10-4D66-9A72-2F7E9A65E6C4}">
      <dsp:nvSpPr>
        <dsp:cNvPr id="0" name=""/>
        <dsp:cNvSpPr/>
      </dsp:nvSpPr>
      <dsp:spPr>
        <a:xfrm>
          <a:off x="3033861" y="909556"/>
          <a:ext cx="2161877" cy="1901987"/>
        </a:xfrm>
        <a:prstGeom prst="roundRect">
          <a:avLst>
            <a:gd name="adj" fmla="val 10000"/>
          </a:avLst>
        </a:prstGeom>
        <a:noFill/>
        <a:ln w="0"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4000" b="1" kern="1200" dirty="0" smtClean="0">
              <a:solidFill>
                <a:schemeClr val="accent4">
                  <a:lumMod val="75000"/>
                </a:schemeClr>
              </a:solidFill>
            </a:rPr>
            <a:t>ACFJD</a:t>
          </a:r>
          <a:endParaRPr lang="en-AU" sz="4000" b="1" kern="1200" dirty="0">
            <a:solidFill>
              <a:schemeClr val="accent4">
                <a:lumMod val="75000"/>
              </a:schemeClr>
            </a:solidFill>
          </a:endParaRPr>
        </a:p>
      </dsp:txBody>
      <dsp:txXfrm>
        <a:off x="3033861" y="909556"/>
        <a:ext cx="2161877" cy="1901987"/>
      </dsp:txXfrm>
    </dsp:sp>
    <dsp:sp modelId="{4ED3777F-FCAF-4081-A21F-AD6C238B54F4}">
      <dsp:nvSpPr>
        <dsp:cNvPr id="0" name=""/>
        <dsp:cNvSpPr/>
      </dsp:nvSpPr>
      <dsp:spPr>
        <a:xfrm>
          <a:off x="5186369" y="1592477"/>
          <a:ext cx="662214" cy="536145"/>
        </a:xfrm>
        <a:prstGeom prst="leftRightArrow">
          <a:avLst/>
        </a:prstGeom>
        <a:noFill/>
        <a:ln>
          <a:noFill/>
        </a:ln>
        <a:effectLst>
          <a:outerShdw blurRad="63500" dist="38100" dir="5400000" rotWithShape="0">
            <a:schemeClr val="bg1">
              <a:alpha val="45000"/>
            </a:scheme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extrusionH="76200" contourW="1000" prstMaterial="flat">
          <a:bevelT w="95250" h="101600"/>
          <a:extrusionClr>
            <a:schemeClr val="bg1"/>
          </a:extrusionClr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700" kern="1200"/>
        </a:p>
      </dsp:txBody>
      <dsp:txXfrm>
        <a:off x="5186369" y="1592477"/>
        <a:ext cx="662214" cy="536145"/>
      </dsp:txXfrm>
    </dsp:sp>
    <dsp:sp modelId="{99CF784C-831E-4541-BDFB-85C7FA1306A3}">
      <dsp:nvSpPr>
        <dsp:cNvPr id="0" name=""/>
        <dsp:cNvSpPr/>
      </dsp:nvSpPr>
      <dsp:spPr>
        <a:xfrm>
          <a:off x="6060489" y="935042"/>
          <a:ext cx="2161877" cy="1851014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1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200" kern="1200" dirty="0" smtClean="0"/>
            <a:t>Postgraduate Medical College Curricula</a:t>
          </a:r>
          <a:endParaRPr lang="en-AU" sz="2200" kern="1200" dirty="0"/>
        </a:p>
      </dsp:txBody>
      <dsp:txXfrm>
        <a:off x="6060489" y="935042"/>
        <a:ext cx="2161877" cy="18510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0A2853A-7DE0-4E4D-85C0-6B0A92CCD54C}" type="datetimeFigureOut">
              <a:rPr lang="en-US"/>
              <a:pPr>
                <a:defRPr/>
              </a:pPr>
              <a:t>1/31/2014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BB6130E-56D3-4DAC-BE5C-20260C1C424E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C18563-395D-4ADB-AC52-3D8D8D4200F4}" type="slidenum">
              <a:rPr lang="en-A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A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38B6BB-3EAF-4481-87B7-4667CE09CCC2}" type="slidenum">
              <a:rPr lang="en-AU" smtClean="0"/>
              <a:pPr>
                <a:defRPr/>
              </a:pPr>
              <a:t>10</a:t>
            </a:fld>
            <a:endParaRPr lang="en-A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38B6BB-3EAF-4481-87B7-4667CE09CCC2}" type="slidenum">
              <a:rPr lang="en-AU" smtClean="0"/>
              <a:pPr>
                <a:defRPr/>
              </a:pPr>
              <a:t>11</a:t>
            </a:fld>
            <a:endParaRPr lang="en-A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38B6BB-3EAF-4481-87B7-4667CE09CCC2}" type="slidenum">
              <a:rPr lang="en-AU" smtClean="0"/>
              <a:pPr>
                <a:defRPr/>
              </a:pPr>
              <a:t>12</a:t>
            </a:fld>
            <a:endParaRPr lang="en-A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38B6BB-3EAF-4481-87B7-4667CE09CCC2}" type="slidenum">
              <a:rPr lang="en-AU" smtClean="0"/>
              <a:pPr>
                <a:defRPr/>
              </a:pPr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38B6BB-3EAF-4481-87B7-4667CE09CCC2}" type="slidenum">
              <a:rPr lang="en-AU" smtClean="0"/>
              <a:pPr>
                <a:defRPr/>
              </a:pPr>
              <a:t>3</a:t>
            </a:fld>
            <a:endParaRPr lang="en-A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38B6BB-3EAF-4481-87B7-4667CE09CCC2}" type="slidenum">
              <a:rPr lang="en-AU" smtClean="0"/>
              <a:pPr>
                <a:defRPr/>
              </a:pPr>
              <a:t>4</a:t>
            </a:fld>
            <a:endParaRPr lang="en-A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38B6BB-3EAF-4481-87B7-4667CE09CCC2}" type="slidenum">
              <a:rPr lang="en-AU" smtClean="0"/>
              <a:pPr>
                <a:defRPr/>
              </a:pPr>
              <a:t>5</a:t>
            </a:fld>
            <a:endParaRPr lang="en-A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38B6BB-3EAF-4481-87B7-4667CE09CCC2}" type="slidenum">
              <a:rPr lang="en-AU" smtClean="0"/>
              <a:pPr>
                <a:defRPr/>
              </a:pPr>
              <a:t>6</a:t>
            </a:fld>
            <a:endParaRPr lang="en-A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38B6BB-3EAF-4481-87B7-4667CE09CCC2}" type="slidenum">
              <a:rPr lang="en-AU" smtClean="0"/>
              <a:pPr>
                <a:defRPr/>
              </a:pPr>
              <a:t>7</a:t>
            </a:fld>
            <a:endParaRPr lang="en-A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5765F43-16D2-4111-8E6C-1B4C8954AB0E}" type="slidenum">
              <a:rPr lang="en-AU" smtClean="0"/>
              <a:pPr>
                <a:defRPr/>
              </a:pPr>
              <a:t>8</a:t>
            </a:fld>
            <a:endParaRPr lang="en-A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A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50627FE-5E62-433E-9B6D-12A41741C69A}" type="slidenum">
              <a:rPr lang="en-AU" smtClean="0"/>
              <a:pPr>
                <a:defRPr/>
              </a:pPr>
              <a:t>9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  <a:solidFill>
            <a:schemeClr val="accent4">
              <a:lumMod val="75000"/>
            </a:schemeClr>
          </a:solidFill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rnd" cmpd="thickThin" algn="ctr">
              <a:solidFill>
                <a:schemeClr val="accent4">
                  <a:lumMod val="75000"/>
                </a:schemeClr>
              </a:solidFill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  <a:cs typeface="Arial" charset="0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grp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" descr="New ACF 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188913"/>
            <a:ext cx="3924300" cy="110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2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5AD6EA8-B8DF-498C-BAC2-73472DA9A5D5}" type="datetimeFigureOut">
              <a:rPr lang="en-US"/>
              <a:pPr>
                <a:defRPr/>
              </a:pPr>
              <a:t>1/31/2014</a:t>
            </a:fld>
            <a:endParaRPr lang="en-AU" dirty="0"/>
          </a:p>
        </p:txBody>
      </p:sp>
      <p:sp>
        <p:nvSpPr>
          <p:cNvPr id="13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8F0F4"/>
                </a:solidFill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14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8D220C8-039C-4A9F-9371-17A7827DBA8D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Freeform 16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en-AU" dirty="0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E6913-483D-4FBF-B303-8C7729BB68A9}" type="datetimeFigureOut">
              <a:rPr lang="en-US"/>
              <a:pPr>
                <a:defRPr/>
              </a:pPr>
              <a:t>1/31/2014</a:t>
            </a:fld>
            <a:endParaRPr lang="en-AU" dirty="0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1232D-2770-4121-B312-0BB926D1A5C8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E8272-FCD0-465D-B935-1A651D61F1A3}" type="datetimeFigureOut">
              <a:rPr lang="en-US"/>
              <a:pPr>
                <a:defRPr/>
              </a:pPr>
              <a:t>1/31/2014</a:t>
            </a:fld>
            <a:endParaRPr lang="en-A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5E966-3B91-4D5B-8364-AAC8E1EC7953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C5BBF-905B-4A2D-BFFD-D60016E1CD50}" type="datetimeFigureOut">
              <a:rPr lang="en-US"/>
              <a:pPr>
                <a:defRPr/>
              </a:pPr>
              <a:t>1/31/2014</a:t>
            </a:fld>
            <a:endParaRPr lang="en-A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65C7A-AE89-4F74-930F-149DEBC19DA8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F7322-7739-4B15-A255-461BDED7CE73}" type="datetimeFigureOut">
              <a:rPr lang="en-AU"/>
              <a:pPr>
                <a:defRPr/>
              </a:pPr>
              <a:t>31/01/2014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797C9-DA8D-43F0-B327-8C809D023265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17541-65E7-4D97-AF3B-190E900D4A01}" type="datetimeFigureOut">
              <a:rPr lang="en-AU"/>
              <a:pPr>
                <a:defRPr/>
              </a:pPr>
              <a:t>31/01/2014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5976F-59A8-43D7-AA27-9C50FB6AB11A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43A41-8A9A-4390-BE69-A0233623953B}" type="datetimeFigureOut">
              <a:rPr lang="en-AU"/>
              <a:pPr>
                <a:defRPr/>
              </a:pPr>
              <a:t>31/01/2014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C54A1-6428-421C-80A8-379434138933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0A585-DC3B-4627-89E1-FC746695B32A}" type="datetimeFigureOut">
              <a:rPr lang="en-AU"/>
              <a:pPr>
                <a:defRPr/>
              </a:pPr>
              <a:t>31/01/2014</a:t>
            </a:fld>
            <a:endParaRPr lang="en-A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BEB64-6737-4BA7-B5B3-411B1CD1406F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8CC25-4D42-46D5-8D93-6E4D31AC054E}" type="datetimeFigureOut">
              <a:rPr lang="en-AU"/>
              <a:pPr>
                <a:defRPr/>
              </a:pPr>
              <a:t>31/01/2014</a:t>
            </a:fld>
            <a:endParaRPr lang="en-A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4CC3A-8C5E-49D4-B08E-AEFD78BB3F90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BB704-59D3-42FB-B67B-AD1EFE57D49C}" type="datetimeFigureOut">
              <a:rPr lang="en-AU"/>
              <a:pPr>
                <a:defRPr/>
              </a:pPr>
              <a:t>31/01/2014</a:t>
            </a:fld>
            <a:endParaRPr lang="en-A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F35AB-DBD7-4C32-BB4E-1413EBDA0E7B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B86CE-B28E-481E-A66E-E4041CB2F0D7}" type="datetimeFigureOut">
              <a:rPr lang="en-AU"/>
              <a:pPr>
                <a:defRPr/>
              </a:pPr>
              <a:t>31/01/2014</a:t>
            </a:fld>
            <a:endParaRPr lang="en-A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1C0BA-C011-4DD3-BE81-F92905A3CD1A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4">
                  <a:lumMod val="50000"/>
                </a:schemeClr>
              </a:buClr>
              <a:defRPr/>
            </a:lvl1pPr>
            <a:lvl2pPr>
              <a:buClr>
                <a:schemeClr val="accent4">
                  <a:lumMod val="50000"/>
                </a:schemeClr>
              </a:buClr>
              <a:defRPr/>
            </a:lvl2pPr>
            <a:lvl3pPr>
              <a:buClr>
                <a:schemeClr val="accent4">
                  <a:lumMod val="50000"/>
                </a:schemeClr>
              </a:buClr>
              <a:defRPr/>
            </a:lvl3pPr>
            <a:lvl4pPr>
              <a:buClr>
                <a:schemeClr val="accent4">
                  <a:lumMod val="50000"/>
                </a:schemeClr>
              </a:buClr>
              <a:defRPr/>
            </a:lvl4pPr>
            <a:lvl5pPr>
              <a:buClr>
                <a:schemeClr val="accent4">
                  <a:lumMod val="50000"/>
                </a:schemeClr>
              </a:buClr>
              <a:defRPr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1D5FA-DB95-4A06-BC50-15EEB5D03E86}" type="datetimeFigureOut">
              <a:rPr lang="en-AU"/>
              <a:pPr>
                <a:defRPr/>
              </a:pPr>
              <a:t>31/01/2014</a:t>
            </a:fld>
            <a:endParaRPr lang="en-A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6D268-E798-421A-BCF4-69043DB03338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E7200-6E88-443F-B399-3D303EECAABC}" type="datetimeFigureOut">
              <a:rPr lang="en-AU"/>
              <a:pPr>
                <a:defRPr/>
              </a:pPr>
              <a:t>31/01/2014</a:t>
            </a:fld>
            <a:endParaRPr lang="en-A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AFF89-EE26-433C-870E-4EFACA3F339E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81F12-9933-4219-BB73-5666D0BF3D5D}" type="datetimeFigureOut">
              <a:rPr lang="en-AU"/>
              <a:pPr>
                <a:defRPr/>
              </a:pPr>
              <a:t>31/01/2014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C1C79-9AB3-4E78-9B27-4820DD023D25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3F766-886D-4129-AB88-9C49BCEC2BEF}" type="datetimeFigureOut">
              <a:rPr lang="en-AU"/>
              <a:pPr>
                <a:defRPr/>
              </a:pPr>
              <a:t>31/01/2014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05048-A755-41C0-A26A-41EC883DD437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B4607-E372-4B54-9B6F-B0EFD3F28929}" type="datetimeFigureOut">
              <a:rPr lang="en-US"/>
              <a:pPr>
                <a:defRPr/>
              </a:pPr>
              <a:t>1/31/2014</a:t>
            </a:fld>
            <a:endParaRPr lang="en-AU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D3A12-FB83-43D2-A37F-FAB83907DFA9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C39DB-2674-4138-85D4-C5B4C3903844}" type="datetimeFigureOut">
              <a:rPr lang="en-US"/>
              <a:pPr>
                <a:defRPr/>
              </a:pPr>
              <a:t>1/31/2014</a:t>
            </a:fld>
            <a:endParaRPr lang="en-AU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248AE-B520-4A56-818C-013F3AFE8F00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7440A-1C42-45FD-8B09-6AD11A8CB6AF}" type="datetimeFigureOut">
              <a:rPr lang="en-US"/>
              <a:pPr>
                <a:defRPr/>
              </a:pPr>
              <a:t>1/31/2014</a:t>
            </a:fld>
            <a:endParaRPr lang="en-AU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D4A24-29B2-43FA-AA99-1ED63B12F98D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4">
              <a:lumMod val="75000"/>
            </a:schemeClr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4">
              <a:lumMod val="75000"/>
            </a:schemeClr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7250C-8A98-467A-BB9E-5A785E9F888D}" type="datetimeFigureOut">
              <a:rPr lang="en-US"/>
              <a:pPr>
                <a:defRPr/>
              </a:pPr>
              <a:t>1/31/2014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DFA47-B7FB-4C66-8CB4-3004B9EAB121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B2F18-7C31-472E-9FCE-2E207588F3D6}" type="datetimeFigureOut">
              <a:rPr lang="en-US"/>
              <a:pPr>
                <a:defRPr/>
              </a:pPr>
              <a:t>1/31/2014</a:t>
            </a:fld>
            <a:endParaRPr lang="en-AU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DD6BF-FED6-4EE6-9813-5DFB40F135D3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C6331-A46D-40EB-96C9-820CA454A328}" type="datetimeFigureOut">
              <a:rPr lang="en-US"/>
              <a:pPr>
                <a:defRPr/>
              </a:pPr>
              <a:t>1/31/2014</a:t>
            </a:fld>
            <a:endParaRPr lang="en-AU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5C74-7E1D-493E-AFEF-20E2FEF29671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4669B-7A84-4A97-9AEE-9EE24207D9A6}" type="datetimeFigureOut">
              <a:rPr lang="en-US"/>
              <a:pPr>
                <a:defRPr/>
              </a:pPr>
              <a:t>1/31/2014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53748-1FE4-432E-AB48-F5F20160B540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27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en-AU" dirty="0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-41000" contrast="18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cs typeface="Arial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28625" y="1285875"/>
            <a:ext cx="8229600" cy="928688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2286000"/>
            <a:ext cx="8229600" cy="372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Lucida Sans Unicode" pitchFamily="34" charset="0"/>
              </a:defRPr>
            </a:lvl1pPr>
          </a:lstStyle>
          <a:p>
            <a:pPr>
              <a:defRPr/>
            </a:pPr>
            <a:fld id="{D4EC67C5-A16B-46E0-857D-A85FC99AC1A9}" type="datetimeFigureOut">
              <a:rPr lang="en-US"/>
              <a:pPr>
                <a:defRPr/>
              </a:pPr>
              <a:t>1/31/2014</a:t>
            </a:fld>
            <a:endParaRPr lang="en-A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Lucida Sans Unicode" pitchFamily="34" charset="0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Lucida Sans Unicode" pitchFamily="34" charset="0"/>
              </a:defRPr>
            </a:lvl1pPr>
          </a:lstStyle>
          <a:p>
            <a:pPr>
              <a:defRPr/>
            </a:pPr>
            <a:fld id="{B6FA70DF-209E-4771-9DEE-8E4B005BF2B1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  <p:pic>
        <p:nvPicPr>
          <p:cNvPr id="1037" name="Picture 14" descr="New ACF Logo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427538" y="0"/>
            <a:ext cx="452755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60" r:id="rId3"/>
    <p:sldLayoutId id="2147483979" r:id="rId4"/>
    <p:sldLayoutId id="2147483961" r:id="rId5"/>
    <p:sldLayoutId id="2147483980" r:id="rId6"/>
    <p:sldLayoutId id="2147483962" r:id="rId7"/>
    <p:sldLayoutId id="2147483963" r:id="rId8"/>
    <p:sldLayoutId id="2147483981" r:id="rId9"/>
    <p:sldLayoutId id="2147483982" r:id="rId10"/>
    <p:sldLayoutId id="2147483964" r:id="rId11"/>
    <p:sldLayoutId id="214748396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7DF7145-1289-40BA-8216-0C28EB2913BE}" type="datetimeFigureOut">
              <a:rPr lang="en-AU"/>
              <a:pPr>
                <a:defRPr/>
              </a:pPr>
              <a:t>31/01/2014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AF24658-FF37-46A3-A1AF-EBA866EDDD2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pmec.org.au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pmec.org.au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pmec.org.au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pmec.org.a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hyperlink" Target="http://www.cpmec.org.au/" TargetMode="External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pmec.org.au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pmec.org.au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pmec.org.au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pmec.org.au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pmec.org.au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pmec.org.au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2643182"/>
            <a:ext cx="7772400" cy="1829761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dirty="0" smtClean="0">
                <a:solidFill>
                  <a:schemeClr val="accent4">
                    <a:lumMod val="75000"/>
                  </a:schemeClr>
                </a:solidFill>
              </a:rPr>
              <a:t>Implementing the Australian Curriculum Framework for Junior Doctors in the Workplace</a:t>
            </a:r>
            <a:endParaRPr lang="en-A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3721100"/>
          </a:xfrm>
        </p:spPr>
        <p:txBody>
          <a:bodyPr/>
          <a:lstStyle/>
          <a:p>
            <a:pPr indent="-255600">
              <a:spcBef>
                <a:spcPts val="600"/>
              </a:spcBef>
            </a:pPr>
            <a:r>
              <a:rPr lang="en-AU" sz="2200" dirty="0" err="1" smtClean="0"/>
              <a:t>JMOs</a:t>
            </a:r>
            <a:r>
              <a:rPr lang="en-AU" sz="2200" dirty="0" smtClean="0"/>
              <a:t> can:</a:t>
            </a:r>
          </a:p>
          <a:p>
            <a:pPr lvl="1" indent="-230400">
              <a:spcBef>
                <a:spcPts val="600"/>
              </a:spcBef>
            </a:pPr>
            <a:r>
              <a:rPr lang="en-AU" sz="2200" dirty="0" smtClean="0"/>
              <a:t>Self assess their confidence with the ACF </a:t>
            </a:r>
            <a:r>
              <a:rPr lang="en-AU" sz="2200" dirty="0" err="1" smtClean="0"/>
              <a:t>capabilites</a:t>
            </a:r>
            <a:endParaRPr lang="en-AU" sz="2200" dirty="0" smtClean="0"/>
          </a:p>
          <a:p>
            <a:pPr lvl="1" indent="-230400">
              <a:spcBef>
                <a:spcPts val="600"/>
              </a:spcBef>
            </a:pPr>
            <a:r>
              <a:rPr lang="en-AU" sz="2200" dirty="0" smtClean="0"/>
              <a:t>Identify their individual learning needs</a:t>
            </a:r>
          </a:p>
          <a:p>
            <a:pPr lvl="1" indent="-230400">
              <a:spcBef>
                <a:spcPts val="600"/>
              </a:spcBef>
            </a:pPr>
            <a:r>
              <a:rPr lang="en-AU" sz="2200" dirty="0" smtClean="0"/>
              <a:t>Monitor progress in achieving the ACF capabilities</a:t>
            </a:r>
          </a:p>
          <a:p>
            <a:pPr lvl="1" indent="-230400">
              <a:spcBef>
                <a:spcPts val="600"/>
              </a:spcBef>
            </a:pPr>
            <a:r>
              <a:rPr lang="en-AU" sz="2200" dirty="0" smtClean="0"/>
              <a:t>Engage in discussion with their supervisors as to their specific learning needs and how best to address these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1490" y="1285860"/>
            <a:ext cx="8229600" cy="928694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defRPr/>
            </a:pPr>
            <a:r>
              <a:rPr lang="en-A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does the ACF assist </a:t>
            </a:r>
            <a:r>
              <a:rPr lang="en-A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JMOs</a:t>
            </a:r>
            <a:r>
              <a:rPr lang="en-A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n-A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1">
            <a:hlinkClick r:id="rId3"/>
          </p:cNvPr>
          <p:cNvSpPr txBox="1">
            <a:spLocks/>
          </p:cNvSpPr>
          <p:nvPr/>
        </p:nvSpPr>
        <p:spPr bwMode="auto">
          <a:xfrm>
            <a:off x="4071934" y="6286520"/>
            <a:ext cx="4929217" cy="35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0488" indent="19050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AU" sz="2200" dirty="0" smtClean="0">
                <a:solidFill>
                  <a:srgbClr val="057C89"/>
                </a:solidFill>
                <a:latin typeface="+mn-lt"/>
                <a:cs typeface="+mn-cs"/>
              </a:rPr>
              <a:t>http://www.cpmec.org.au</a:t>
            </a: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  <a:p>
            <a:pPr marL="365125" indent="-255588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37211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AU" sz="2200" dirty="0" smtClean="0"/>
              <a:t>The ACF clarifies for ALL  clinical teachers what needs to be taught, and what learning opportunities should be provided across the prevocational years</a:t>
            </a:r>
          </a:p>
          <a:p>
            <a:pPr>
              <a:spcBef>
                <a:spcPts val="600"/>
              </a:spcBef>
            </a:pPr>
            <a:r>
              <a:rPr lang="en-AU" sz="2200" dirty="0" smtClean="0"/>
              <a:t>Clinical teachers can:</a:t>
            </a:r>
          </a:p>
          <a:p>
            <a:pPr lvl="1">
              <a:spcBef>
                <a:spcPts val="600"/>
              </a:spcBef>
            </a:pPr>
            <a:r>
              <a:rPr lang="en-AU" sz="2200" dirty="0" smtClean="0"/>
              <a:t>Map the learning opportunities specific to their terms to the ACF</a:t>
            </a:r>
          </a:p>
          <a:p>
            <a:pPr lvl="1">
              <a:spcBef>
                <a:spcPts val="600"/>
              </a:spcBef>
            </a:pPr>
            <a:r>
              <a:rPr lang="en-AU" sz="2200" dirty="0" smtClean="0"/>
              <a:t>Identify resources to assist </a:t>
            </a:r>
            <a:r>
              <a:rPr lang="en-AU" sz="2200" dirty="0" err="1" smtClean="0"/>
              <a:t>JMOs</a:t>
            </a:r>
            <a:r>
              <a:rPr lang="en-AU" sz="2200" dirty="0" smtClean="0"/>
              <a:t> to meet their learning needs</a:t>
            </a:r>
          </a:p>
          <a:p>
            <a:pPr lvl="1">
              <a:spcBef>
                <a:spcPts val="600"/>
              </a:spcBef>
            </a:pPr>
            <a:r>
              <a:rPr lang="en-AU" sz="2200" dirty="0" smtClean="0"/>
              <a:t>Liaise with their Medical Education Unit to ensure achievement of capabilities across the Framework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1490" y="1285860"/>
            <a:ext cx="8229600" cy="928694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defRPr/>
            </a:pPr>
            <a:r>
              <a:rPr lang="en-A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does the ACF assist Clinical Teachers?</a:t>
            </a:r>
            <a:endParaRPr lang="en-A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1">
            <a:hlinkClick r:id="rId3"/>
          </p:cNvPr>
          <p:cNvSpPr txBox="1">
            <a:spLocks/>
          </p:cNvSpPr>
          <p:nvPr/>
        </p:nvSpPr>
        <p:spPr bwMode="auto">
          <a:xfrm>
            <a:off x="4071934" y="6286520"/>
            <a:ext cx="4929217" cy="35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0488" indent="19050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AU" sz="2200" dirty="0" smtClean="0">
                <a:solidFill>
                  <a:srgbClr val="057C89"/>
                </a:solidFill>
                <a:latin typeface="+mn-lt"/>
                <a:cs typeface="+mn-cs"/>
              </a:rPr>
              <a:t>http://www.cpmec.org.au</a:t>
            </a: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  <a:p>
            <a:pPr marL="365125" indent="-255588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3721100"/>
          </a:xfrm>
        </p:spPr>
        <p:txBody>
          <a:bodyPr/>
          <a:lstStyle/>
          <a:p>
            <a:r>
              <a:rPr lang="en-AU" sz="2200" dirty="0" smtClean="0"/>
              <a:t>Contact your Medical Education Unit on …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1490" y="1285860"/>
            <a:ext cx="8229600" cy="928694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defRPr/>
            </a:pPr>
            <a:r>
              <a:rPr lang="en-A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Want to know more …</a:t>
            </a:r>
            <a:endParaRPr lang="en-A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 bwMode="auto">
          <a:xfrm>
            <a:off x="3571868" y="5572145"/>
            <a:ext cx="5357813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0488" indent="19050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AU" sz="1600" dirty="0">
                <a:latin typeface="+mn-lt"/>
                <a:cs typeface="+mn-cs"/>
              </a:rPr>
              <a:t>CPMEC would like to thank Queensland Health for assistance in developing this presentation</a:t>
            </a: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endParaRPr lang="en-AU" sz="2700" dirty="0">
              <a:latin typeface="+mn-lt"/>
              <a:cs typeface="+mn-cs"/>
            </a:endParaRPr>
          </a:p>
        </p:txBody>
      </p:sp>
      <p:sp>
        <p:nvSpPr>
          <p:cNvPr id="6" name="Content Placeholder 1">
            <a:hlinkClick r:id="rId3"/>
          </p:cNvPr>
          <p:cNvSpPr txBox="1">
            <a:spLocks/>
          </p:cNvSpPr>
          <p:nvPr/>
        </p:nvSpPr>
        <p:spPr bwMode="auto">
          <a:xfrm>
            <a:off x="4071934" y="6286520"/>
            <a:ext cx="4929217" cy="35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0488" indent="19050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AU" sz="2200" dirty="0" smtClean="0">
                <a:solidFill>
                  <a:srgbClr val="057C89"/>
                </a:solidFill>
                <a:latin typeface="+mn-lt"/>
                <a:cs typeface="+mn-cs"/>
              </a:rPr>
              <a:t>http://www.cpmec.org.au</a:t>
            </a: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  <a:p>
            <a:pPr marL="365125" indent="-255588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3721100"/>
          </a:xfrm>
        </p:spPr>
        <p:txBody>
          <a:bodyPr/>
          <a:lstStyle/>
          <a:p>
            <a:r>
              <a:rPr lang="en-AU" sz="2200" dirty="0" smtClean="0"/>
              <a:t>Everyone involved in Prevocational Medical Education regardless of a junior doctor’s planned specialisation or training location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1490" y="1285860"/>
            <a:ext cx="8229600" cy="928694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defRPr/>
            </a:pPr>
            <a:r>
              <a:rPr lang="en-A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should be using the ACF?</a:t>
            </a:r>
            <a:endParaRPr lang="en-A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1">
            <a:hlinkClick r:id="rId3"/>
          </p:cNvPr>
          <p:cNvSpPr txBox="1">
            <a:spLocks/>
          </p:cNvSpPr>
          <p:nvPr/>
        </p:nvSpPr>
        <p:spPr bwMode="auto">
          <a:xfrm>
            <a:off x="4071934" y="6286520"/>
            <a:ext cx="4929217" cy="35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0488" indent="19050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AU" sz="2200" dirty="0" smtClean="0">
                <a:solidFill>
                  <a:schemeClr val="accent4">
                    <a:lumMod val="75000"/>
                  </a:schemeClr>
                </a:solidFill>
                <a:latin typeface="+mn-lt"/>
                <a:cs typeface="+mn-cs"/>
              </a:rPr>
              <a:t>http://www.cpmec.org.au</a:t>
            </a:r>
            <a:endParaRPr lang="en-AU" sz="2200" dirty="0">
              <a:solidFill>
                <a:schemeClr val="accent4">
                  <a:lumMod val="75000"/>
                </a:schemeClr>
              </a:solidFill>
              <a:latin typeface="+mn-lt"/>
              <a:cs typeface="+mn-cs"/>
            </a:endParaRPr>
          </a:p>
          <a:p>
            <a:pPr marL="365125" indent="-255588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1490" y="1285860"/>
            <a:ext cx="8229600" cy="928694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defRPr/>
            </a:pPr>
            <a:r>
              <a:rPr lang="en-A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Prevocational Medical Education</a:t>
            </a:r>
            <a:endParaRPr lang="en-A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1">
            <a:hlinkClick r:id="rId3"/>
          </p:cNvPr>
          <p:cNvSpPr txBox="1">
            <a:spLocks/>
          </p:cNvSpPr>
          <p:nvPr/>
        </p:nvSpPr>
        <p:spPr bwMode="auto">
          <a:xfrm>
            <a:off x="4071934" y="6286520"/>
            <a:ext cx="4929217" cy="35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0488" indent="19050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AU" sz="2200" dirty="0" smtClean="0">
                <a:solidFill>
                  <a:srgbClr val="057C89"/>
                </a:solidFill>
                <a:latin typeface="+mn-lt"/>
                <a:cs typeface="+mn-cs"/>
              </a:rPr>
              <a:t>http://www.cpmec.org.au</a:t>
            </a: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  <a:p>
            <a:pPr marL="365125" indent="-255588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2286000"/>
          <a:ext cx="8229600" cy="3721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3000364" y="2500306"/>
            <a:ext cx="3143272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en-A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Prevocational Phase</a:t>
            </a:r>
          </a:p>
        </p:txBody>
      </p:sp>
      <p:grpSp>
        <p:nvGrpSpPr>
          <p:cNvPr id="2" name="Group 8"/>
          <p:cNvGrpSpPr/>
          <p:nvPr/>
        </p:nvGrpSpPr>
        <p:grpSpPr>
          <a:xfrm>
            <a:off x="4286101" y="3000372"/>
            <a:ext cx="571651" cy="536145"/>
            <a:chOff x="2399996" y="1592477"/>
            <a:chExt cx="714673" cy="536145"/>
          </a:xfrm>
        </p:grpSpPr>
        <p:sp>
          <p:nvSpPr>
            <p:cNvPr id="12" name="Left-Right Arrow 11"/>
            <p:cNvSpPr/>
            <p:nvPr/>
          </p:nvSpPr>
          <p:spPr>
            <a:xfrm>
              <a:off x="2399996" y="1592477"/>
              <a:ext cx="714673" cy="536145"/>
            </a:xfrm>
            <a:prstGeom prst="downArrow">
              <a:avLst/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Left-Right Arrow 4"/>
            <p:cNvSpPr/>
            <p:nvPr/>
          </p:nvSpPr>
          <p:spPr>
            <a:xfrm>
              <a:off x="2399996" y="1699706"/>
              <a:ext cx="553830" cy="321687"/>
            </a:xfrm>
            <a:prstGeom prst="downArrow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AU" sz="1700" kern="1200"/>
            </a:p>
          </p:txBody>
        </p:sp>
      </p:grpSp>
      <p:grpSp>
        <p:nvGrpSpPr>
          <p:cNvPr id="4" name="Group 16"/>
          <p:cNvGrpSpPr/>
          <p:nvPr/>
        </p:nvGrpSpPr>
        <p:grpSpPr>
          <a:xfrm>
            <a:off x="5643868" y="3892987"/>
            <a:ext cx="714082" cy="536145"/>
            <a:chOff x="2329147" y="1592477"/>
            <a:chExt cx="714082" cy="536145"/>
          </a:xfrm>
        </p:grpSpPr>
        <p:sp>
          <p:nvSpPr>
            <p:cNvPr id="18" name="Left-Right Arrow 17"/>
            <p:cNvSpPr/>
            <p:nvPr/>
          </p:nvSpPr>
          <p:spPr>
            <a:xfrm>
              <a:off x="2329147" y="1592477"/>
              <a:ext cx="714082" cy="536145"/>
            </a:xfrm>
            <a:prstGeom prst="leftRightArrow">
              <a:avLst/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Left-Right Arrow 4"/>
            <p:cNvSpPr/>
            <p:nvPr/>
          </p:nvSpPr>
          <p:spPr>
            <a:xfrm>
              <a:off x="2329147" y="1699706"/>
              <a:ext cx="553239" cy="3216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AU" sz="1700" kern="12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/>
          <p:cNvSpPr>
            <a:spLocks noGrp="1"/>
          </p:cNvSpPr>
          <p:nvPr>
            <p:ph idx="1"/>
          </p:nvPr>
        </p:nvSpPr>
        <p:spPr>
          <a:xfrm>
            <a:off x="428596" y="2493982"/>
            <a:ext cx="8229600" cy="37211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AU" sz="2200" dirty="0" smtClean="0"/>
              <a:t>Application of undergraduate knowledge and skills to the real world</a:t>
            </a:r>
          </a:p>
          <a:p>
            <a:pPr>
              <a:spcBef>
                <a:spcPts val="600"/>
              </a:spcBef>
            </a:pPr>
            <a:r>
              <a:rPr lang="en-AU" sz="2200" dirty="0" smtClean="0"/>
              <a:t>Attainment of new knowledge, skills and behaviours</a:t>
            </a:r>
          </a:p>
          <a:p>
            <a:pPr>
              <a:spcBef>
                <a:spcPts val="600"/>
              </a:spcBef>
            </a:pPr>
            <a:r>
              <a:rPr lang="en-AU" sz="2200" dirty="0" smtClean="0"/>
              <a:t>Interaction in the workplace with other health professionals</a:t>
            </a:r>
          </a:p>
          <a:p>
            <a:pPr>
              <a:spcBef>
                <a:spcPts val="600"/>
              </a:spcBef>
            </a:pPr>
            <a:r>
              <a:rPr lang="en-AU" sz="2200" dirty="0" smtClean="0"/>
              <a:t>Progressive increase in levels of autonomy and responsibility</a:t>
            </a:r>
          </a:p>
          <a:p>
            <a:pPr>
              <a:spcBef>
                <a:spcPts val="600"/>
              </a:spcBef>
            </a:pPr>
            <a:r>
              <a:rPr lang="en-AU" sz="2200" dirty="0" smtClean="0"/>
              <a:t>Requirement for Accountability for own practice</a:t>
            </a:r>
          </a:p>
          <a:p>
            <a:pPr>
              <a:spcBef>
                <a:spcPts val="600"/>
              </a:spcBef>
            </a:pPr>
            <a:r>
              <a:rPr lang="en-AU" sz="2200" dirty="0" smtClean="0"/>
              <a:t>Undertake further career choices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1490" y="1285860"/>
            <a:ext cx="8229600" cy="1357322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defRPr/>
            </a:pPr>
            <a:r>
              <a:rPr lang="en-A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purpose of the Prevocational Phase of Medical Education?</a:t>
            </a:r>
            <a:endParaRPr lang="en-A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1">
            <a:hlinkClick r:id="rId3"/>
          </p:cNvPr>
          <p:cNvSpPr txBox="1">
            <a:spLocks/>
          </p:cNvSpPr>
          <p:nvPr/>
        </p:nvSpPr>
        <p:spPr bwMode="auto">
          <a:xfrm>
            <a:off x="4071934" y="6286520"/>
            <a:ext cx="4929217" cy="35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0488" indent="19050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AU" sz="2200" dirty="0" smtClean="0">
                <a:solidFill>
                  <a:srgbClr val="057C89"/>
                </a:solidFill>
                <a:latin typeface="+mn-lt"/>
                <a:cs typeface="+mn-cs"/>
              </a:rPr>
              <a:t>http://www.cpmec.org.au</a:t>
            </a: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  <a:p>
            <a:pPr marL="365125" indent="-255588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3721100"/>
          </a:xfrm>
        </p:spPr>
        <p:txBody>
          <a:bodyPr/>
          <a:lstStyle/>
          <a:p>
            <a:r>
              <a:rPr lang="en-AU" sz="2200" dirty="0" smtClean="0"/>
              <a:t>Provides an educational template that clearly identifies the core capabilities that are required to provide quality health care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1490" y="1285860"/>
            <a:ext cx="8229600" cy="928694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defRPr/>
            </a:pPr>
            <a:r>
              <a:rPr lang="en-A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ACF?</a:t>
            </a:r>
            <a:endParaRPr lang="en-A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" descr="j04004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429000"/>
            <a:ext cx="321471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2700" algn="l" rotWithShape="0">
              <a:prstClr val="black">
                <a:alpha val="40000"/>
              </a:prstClr>
            </a:outerShdw>
          </a:effectLst>
        </p:spPr>
      </p:pic>
      <p:sp>
        <p:nvSpPr>
          <p:cNvPr id="6" name="Content Placeholder 1">
            <a:hlinkClick r:id="rId4"/>
          </p:cNvPr>
          <p:cNvSpPr txBox="1">
            <a:spLocks/>
          </p:cNvSpPr>
          <p:nvPr/>
        </p:nvSpPr>
        <p:spPr bwMode="auto">
          <a:xfrm>
            <a:off x="4071934" y="6286520"/>
            <a:ext cx="4929217" cy="35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0488" indent="19050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AU" sz="2200" dirty="0" smtClean="0">
                <a:solidFill>
                  <a:srgbClr val="057C89"/>
                </a:solidFill>
                <a:latin typeface="+mn-lt"/>
                <a:cs typeface="+mn-cs"/>
              </a:rPr>
              <a:t>http://www.cpmec.org.au</a:t>
            </a: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  <a:p>
            <a:pPr marL="365125" indent="-255588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37211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AU" sz="2200" dirty="0" smtClean="0"/>
              <a:t>A Writing Group (of Clinicians, Junior Doctors and Educators) under the auspices of CPMEC, developed the initial blueprint, which was then released for extensive national consultation</a:t>
            </a:r>
          </a:p>
          <a:p>
            <a:pPr>
              <a:spcBef>
                <a:spcPts val="600"/>
              </a:spcBef>
            </a:pPr>
            <a:r>
              <a:rPr lang="en-AU" sz="2200" dirty="0" smtClean="0"/>
              <a:t>Launched November </a:t>
            </a:r>
            <a:r>
              <a:rPr lang="en-AU" sz="2200" dirty="0" smtClean="0"/>
              <a:t>2006 – revised every three years.  Last revision 2012</a:t>
            </a:r>
            <a:endParaRPr lang="en-AU" sz="22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1490" y="1285860"/>
            <a:ext cx="8229600" cy="928694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defRPr/>
            </a:pPr>
            <a:r>
              <a:rPr lang="en-A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was the ACF developed?</a:t>
            </a:r>
            <a:endParaRPr lang="en-A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9" descr="j04022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365104"/>
            <a:ext cx="3571900" cy="164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2700" algn="l" rotWithShape="0">
              <a:prstClr val="black">
                <a:alpha val="40000"/>
              </a:prstClr>
            </a:outerShdw>
          </a:effectLst>
        </p:spPr>
      </p:pic>
      <p:sp>
        <p:nvSpPr>
          <p:cNvPr id="7" name="Content Placeholder 1">
            <a:hlinkClick r:id="rId4"/>
          </p:cNvPr>
          <p:cNvSpPr txBox="1">
            <a:spLocks/>
          </p:cNvSpPr>
          <p:nvPr/>
        </p:nvSpPr>
        <p:spPr bwMode="auto">
          <a:xfrm>
            <a:off x="4071934" y="6286520"/>
            <a:ext cx="4929217" cy="35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0488" indent="19050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AU" sz="2200" dirty="0" smtClean="0">
                <a:solidFill>
                  <a:srgbClr val="057C89"/>
                </a:solidFill>
                <a:latin typeface="+mn-lt"/>
                <a:cs typeface="+mn-cs"/>
              </a:rPr>
              <a:t>http://www.cpmec.org.au</a:t>
            </a: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  <a:p>
            <a:pPr marL="365125" indent="-255588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37211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AU" sz="2200" dirty="0" smtClean="0"/>
              <a:t>3 Core Areas</a:t>
            </a:r>
          </a:p>
          <a:p>
            <a:pPr lvl="1">
              <a:spcBef>
                <a:spcPts val="600"/>
              </a:spcBef>
            </a:pPr>
            <a:r>
              <a:rPr lang="en-AU" sz="2200" dirty="0" smtClean="0"/>
              <a:t>Clinical Management </a:t>
            </a:r>
          </a:p>
          <a:p>
            <a:pPr lvl="1">
              <a:spcBef>
                <a:spcPts val="600"/>
              </a:spcBef>
            </a:pPr>
            <a:r>
              <a:rPr lang="en-AU" sz="2200" dirty="0" smtClean="0"/>
              <a:t>Communication</a:t>
            </a:r>
          </a:p>
          <a:p>
            <a:pPr lvl="1">
              <a:spcBef>
                <a:spcPts val="600"/>
              </a:spcBef>
            </a:pPr>
            <a:r>
              <a:rPr lang="en-AU" sz="2200" dirty="0" smtClean="0"/>
              <a:t>Professionalism</a:t>
            </a:r>
          </a:p>
          <a:p>
            <a:pPr>
              <a:spcBef>
                <a:spcPts val="600"/>
              </a:spcBef>
            </a:pPr>
            <a:r>
              <a:rPr lang="en-AU" sz="2200" dirty="0" smtClean="0"/>
              <a:t>Each Area divided into Topics</a:t>
            </a:r>
          </a:p>
          <a:p>
            <a:pPr>
              <a:spcBef>
                <a:spcPts val="600"/>
              </a:spcBef>
            </a:pPr>
            <a:r>
              <a:rPr lang="en-AU" sz="2200" dirty="0" smtClean="0"/>
              <a:t>Each Topic divided into Categories</a:t>
            </a:r>
          </a:p>
          <a:p>
            <a:pPr>
              <a:spcBef>
                <a:spcPts val="600"/>
              </a:spcBef>
            </a:pPr>
            <a:r>
              <a:rPr lang="en-AU" sz="2200" dirty="0" smtClean="0"/>
              <a:t>Each Category divided into Capabilities (knowledge, skills and behaviours)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1490" y="1285860"/>
            <a:ext cx="8229600" cy="928694"/>
          </a:xfrm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defRPr/>
            </a:pPr>
            <a:r>
              <a:rPr lang="en-A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is the ACF constructed?</a:t>
            </a:r>
            <a:endParaRPr lang="en-A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1">
            <a:hlinkClick r:id="rId3"/>
          </p:cNvPr>
          <p:cNvSpPr txBox="1">
            <a:spLocks/>
          </p:cNvSpPr>
          <p:nvPr/>
        </p:nvSpPr>
        <p:spPr bwMode="auto">
          <a:xfrm>
            <a:off x="4071934" y="6286520"/>
            <a:ext cx="4929217" cy="35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0488" indent="19050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AU" sz="2200" dirty="0" smtClean="0">
                <a:solidFill>
                  <a:srgbClr val="057C89"/>
                </a:solidFill>
                <a:latin typeface="+mn-lt"/>
                <a:cs typeface="+mn-cs"/>
              </a:rPr>
              <a:t>http://www.cpmec.org.au</a:t>
            </a: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  <a:p>
            <a:pPr marL="365125" indent="-255588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hlinkClick r:id="rId3"/>
          </p:cNvPr>
          <p:cNvSpPr txBox="1">
            <a:spLocks/>
          </p:cNvSpPr>
          <p:nvPr/>
        </p:nvSpPr>
        <p:spPr bwMode="auto">
          <a:xfrm>
            <a:off x="4071934" y="6286520"/>
            <a:ext cx="4929217" cy="35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0488" indent="19050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AU" sz="2200" dirty="0" smtClean="0">
                <a:solidFill>
                  <a:srgbClr val="057C89"/>
                </a:solidFill>
                <a:latin typeface="+mn-lt"/>
                <a:cs typeface="+mn-cs"/>
              </a:rPr>
              <a:t>http://www.cpmec.org.au</a:t>
            </a: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  <a:p>
            <a:pPr marL="365125" indent="-255588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</p:txBody>
      </p:sp>
      <p:pic>
        <p:nvPicPr>
          <p:cNvPr id="5" name="Picture 4"/>
          <p:cNvPicPr/>
          <p:nvPr/>
        </p:nvPicPr>
        <p:blipFill>
          <a:blip r:embed="rId4" cstate="print"/>
          <a:srcRect l="19734" t="11356" r="20387" b="32171"/>
          <a:stretch>
            <a:fillRect/>
          </a:stretch>
        </p:blipFill>
        <p:spPr bwMode="auto">
          <a:xfrm>
            <a:off x="899592" y="1752600"/>
            <a:ext cx="6912768" cy="4052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hlinkClick r:id="rId3"/>
          </p:cNvPr>
          <p:cNvSpPr txBox="1">
            <a:spLocks/>
          </p:cNvSpPr>
          <p:nvPr/>
        </p:nvSpPr>
        <p:spPr bwMode="auto">
          <a:xfrm>
            <a:off x="4071934" y="6286520"/>
            <a:ext cx="4929217" cy="35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0488" indent="19050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r>
              <a:rPr lang="en-AU" sz="2200" dirty="0" smtClean="0">
                <a:solidFill>
                  <a:srgbClr val="057C89"/>
                </a:solidFill>
                <a:latin typeface="+mn-lt"/>
                <a:cs typeface="+mn-cs"/>
              </a:rPr>
              <a:t>http://www.cpmec.org.au</a:t>
            </a: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  <a:p>
            <a:pPr marL="365125" indent="-255588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endParaRPr lang="en-AU" sz="2200" dirty="0">
              <a:solidFill>
                <a:srgbClr val="057C89"/>
              </a:solidFill>
              <a:latin typeface="+mn-lt"/>
              <a:cs typeface="+mn-cs"/>
            </a:endParaRPr>
          </a:p>
        </p:txBody>
      </p:sp>
      <p:pic>
        <p:nvPicPr>
          <p:cNvPr id="5" name="Picture 4"/>
          <p:cNvPicPr/>
          <p:nvPr/>
        </p:nvPicPr>
        <p:blipFill>
          <a:blip r:embed="rId4" cstate="print"/>
          <a:srcRect l="19751" t="10726" r="20022" b="21136"/>
          <a:stretch>
            <a:fillRect/>
          </a:stretch>
        </p:blipFill>
        <p:spPr bwMode="auto">
          <a:xfrm>
            <a:off x="1475656" y="1772816"/>
            <a:ext cx="633670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CF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ACF</Template>
  <TotalTime>680</TotalTime>
  <Words>398</Words>
  <Application>Microsoft Office PowerPoint</Application>
  <PresentationFormat>On-screen Show (4:3)</PresentationFormat>
  <Paragraphs>66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ACF</vt:lpstr>
      <vt:lpstr>Custom Design</vt:lpstr>
      <vt:lpstr>Implementing the Australian Curriculum Framework for Junior Doctors in the Workplace</vt:lpstr>
      <vt:lpstr>Who should be using the ACF?</vt:lpstr>
      <vt:lpstr>Prevocational Medical Education</vt:lpstr>
      <vt:lpstr>What is the purpose of the Prevocational Phase of Medical Education?</vt:lpstr>
      <vt:lpstr>What is the ACF?</vt:lpstr>
      <vt:lpstr>How was the ACF developed?</vt:lpstr>
      <vt:lpstr>How is the ACF constructed?</vt:lpstr>
      <vt:lpstr>Slide 8</vt:lpstr>
      <vt:lpstr>Slide 9</vt:lpstr>
      <vt:lpstr>How does the ACF assist JMOs?</vt:lpstr>
      <vt:lpstr>How does the ACF assist Clinical Teachers?</vt:lpstr>
      <vt:lpstr>Want to know more 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will the ACF impact on  Non Technical Skills in future specialist trainees?</dc:title>
  <dc:creator>Debbie Paltridge</dc:creator>
  <cp:lastModifiedBy>Debbie</cp:lastModifiedBy>
  <cp:revision>83</cp:revision>
  <dcterms:created xsi:type="dcterms:W3CDTF">2008-07-30T03:59:33Z</dcterms:created>
  <dcterms:modified xsi:type="dcterms:W3CDTF">2014-01-31T06:22:26Z</dcterms:modified>
</cp:coreProperties>
</file>